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2" r:id="rId1"/>
  </p:sldMasterIdLst>
  <p:notesMasterIdLst>
    <p:notesMasterId r:id="rId8"/>
  </p:notesMasterIdLst>
  <p:sldIdLst>
    <p:sldId id="256" r:id="rId2"/>
    <p:sldId id="341" r:id="rId3"/>
    <p:sldId id="393" r:id="rId4"/>
    <p:sldId id="392" r:id="rId5"/>
    <p:sldId id="353" r:id="rId6"/>
    <p:sldId id="39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20"/>
    <p:restoredTop sz="84501"/>
  </p:normalViewPr>
  <p:slideViewPr>
    <p:cSldViewPr snapToGrid="0" snapToObjects="1">
      <p:cViewPr varScale="1">
        <p:scale>
          <a:sx n="97" d="100"/>
          <a:sy n="97" d="100"/>
        </p:scale>
        <p:origin x="9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21A89-6897-1148-B69E-7216E48920F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8804F-1C3A-4547-9103-B458EAFDA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68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8804F-1C3A-4547-9103-B458EAFDA6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04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8804F-1C3A-4547-9103-B458EAFDA6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5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C20D3FD-0907-2C4B-A004-4C90F06BA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11849"/>
            <a:ext cx="945860" cy="83692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26B9AAC-EA82-0D4D-A88C-9C710C8FC19F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488"/>
            <a:ext cx="945860" cy="697329"/>
          </a:xfrm>
          <a:prstGeom prst="rect">
            <a:avLst/>
          </a:prstGeom>
        </p:spPr>
      </p:pic>
      <p:sp>
        <p:nvSpPr>
          <p:cNvPr id="16" name="Title 15">
            <a:extLst>
              <a:ext uri="{FF2B5EF4-FFF2-40B4-BE49-F238E27FC236}">
                <a16:creationId xmlns:a16="http://schemas.microsoft.com/office/drawing/2014/main" id="{CC39988C-1F66-EE42-A90C-10E40BC3E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970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57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30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69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4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82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98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11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3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9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586B75A-687E-405C-8A0B-8D00578BA2C3}" type="datetimeFigureOut">
              <a:rPr lang="en-US" smtClean="0"/>
              <a:pPr/>
              <a:t>1/11/22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757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BE425A-CA7E-4643-9FF7-7CF26389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3593" y="5284922"/>
            <a:ext cx="6783431" cy="1099549"/>
          </a:xfrm>
        </p:spPr>
        <p:txBody>
          <a:bodyPr>
            <a:normAutofit/>
          </a:bodyPr>
          <a:lstStyle/>
          <a:p>
            <a:r>
              <a:rPr lang="en-US" dirty="0"/>
              <a:t>First shared in October 2020</a:t>
            </a:r>
          </a:p>
          <a:p>
            <a:r>
              <a:rPr lang="en-US" dirty="0"/>
              <a:t>CPF Virtual Network Conference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50C8593-784D-724F-AF55-C783A2421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358" y="375556"/>
            <a:ext cx="7865666" cy="4909366"/>
          </a:xfrm>
        </p:spPr>
        <p:txBody>
          <a:bodyPr>
            <a:noAutofit/>
          </a:bodyPr>
          <a:lstStyle/>
          <a:p>
            <a:br>
              <a:rPr lang="en-US" sz="4000" dirty="0"/>
            </a:br>
            <a:r>
              <a:rPr lang="en-US" sz="4000" dirty="0"/>
              <a:t>CANADIAN PARENTS FOR FRENCH </a:t>
            </a:r>
            <a:br>
              <a:rPr lang="en-US" sz="4000" dirty="0"/>
            </a:br>
            <a:br>
              <a:rPr lang="en-US" sz="4000" dirty="0"/>
            </a:br>
            <a:r>
              <a:rPr lang="en-US" sz="4000" b="1" i="1" dirty="0"/>
              <a:t>STRENGTHENING OUR NETWORK </a:t>
            </a:r>
            <a:br>
              <a:rPr lang="en-CA" sz="4000" dirty="0"/>
            </a:br>
            <a:r>
              <a:rPr lang="en-CA" sz="4000" dirty="0"/>
              <a:t>Understanding Financials </a:t>
            </a:r>
            <a:br>
              <a:rPr lang="en-CA" sz="4000" dirty="0"/>
            </a:br>
            <a:r>
              <a:rPr lang="en-CA" sz="4000" dirty="0"/>
              <a:t>and the Role of the Treasurer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6756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560D-E6F3-D84E-BD0B-612892EC3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5817"/>
            <a:ext cx="8748450" cy="920212"/>
          </a:xfrm>
        </p:spPr>
        <p:txBody>
          <a:bodyPr>
            <a:normAutofit fontScale="90000"/>
          </a:bodyPr>
          <a:lstStyle/>
          <a:p>
            <a:r>
              <a:rPr lang="en-CA" dirty="0"/>
              <a:t>WELCOME / BIENVENUE</a:t>
            </a: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59FE5-219A-ED49-A7A8-123F346DD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258" y="1937288"/>
            <a:ext cx="9144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our CPF Treasurers, Treasurer Wannabes, Treasurer </a:t>
            </a:r>
            <a:r>
              <a:rPr lang="en-US" i="1" dirty="0" err="1"/>
              <a:t>Voluntolds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Let’s Start with a QUIZ : </a:t>
            </a:r>
          </a:p>
          <a:p>
            <a:pPr marL="0" indent="0">
              <a:buNone/>
            </a:pPr>
            <a:r>
              <a:rPr lang="en-US" dirty="0"/>
              <a:t>Q1 - According to the Canada Not for Profit Act – What are the 3 mandatory Officer Positions on a Board of Directors? </a:t>
            </a:r>
          </a:p>
          <a:p>
            <a:pPr marL="0" indent="0">
              <a:buNone/>
            </a:pPr>
            <a:r>
              <a:rPr lang="en-US" dirty="0"/>
              <a:t>Q2 – For CPF programing and projects receiving PCH funding, when is the end of a Financial Year? (what date) </a:t>
            </a:r>
          </a:p>
          <a:p>
            <a:pPr marL="0" indent="0">
              <a:buNone/>
            </a:pPr>
            <a:r>
              <a:rPr lang="en-US" dirty="0"/>
              <a:t>Q3 – When is the selection of the auditor approved?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D9D21F-CCA5-7744-972D-9FC3A462A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11849"/>
            <a:ext cx="945860" cy="8369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A64521-F02E-D042-B4AE-AD25A01FC2B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488"/>
            <a:ext cx="945860" cy="69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655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DEDA7-4AB6-274D-9377-C99BD53BB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735746" cy="96078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Resources, Support, Culture of Learning  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594C08-6218-BA40-8F24-3DC438676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11849"/>
            <a:ext cx="945860" cy="8369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04D3CD-3AD9-A34D-BF27-C5400AA6B8C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488"/>
            <a:ext cx="945860" cy="6973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2AB64D-987C-E149-8AFF-3AD7333598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0250" y="1768839"/>
            <a:ext cx="10233960" cy="19989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98B0D61-AC85-6948-872F-37F7763C2F7F}"/>
              </a:ext>
            </a:extLst>
          </p:cNvPr>
          <p:cNvSpPr txBox="1"/>
          <p:nvPr/>
        </p:nvSpPr>
        <p:spPr>
          <a:xfrm>
            <a:off x="2308485" y="4051030"/>
            <a:ext cx="67155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Posted on CPF National Website – you must be logged in to access this section of the website : https://</a:t>
            </a:r>
            <a:r>
              <a:rPr lang="en-US" dirty="0" err="1"/>
              <a:t>cpf.ca</a:t>
            </a:r>
            <a:r>
              <a:rPr lang="en-US" dirty="0"/>
              <a:t>/</a:t>
            </a:r>
            <a:r>
              <a:rPr lang="en-US" dirty="0" err="1"/>
              <a:t>en</a:t>
            </a:r>
            <a:r>
              <a:rPr lang="en-US" dirty="0"/>
              <a:t>/volunteer-portal/governance-leaders/directors-and-officers-orientation/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1915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5C06B-AF27-F241-A770-DAB32AA05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750736" cy="930803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Role of the Treasurer</a:t>
            </a:r>
            <a:br>
              <a:rPr lang="en-US" sz="3200" dirty="0"/>
            </a:br>
            <a:r>
              <a:rPr lang="en-US" sz="3200" dirty="0"/>
              <a:t>Overview and Resource Document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EF9A00-CE35-AF4A-8F80-35CA32E3C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11849"/>
            <a:ext cx="945860" cy="8369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CE35F6C-4BC5-6D48-8CB3-4DC5D75CCEA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488"/>
            <a:ext cx="945860" cy="697329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7AE8C-6578-334A-8BBD-84AABFB74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Oversight Role – Asking Good Questions</a:t>
            </a:r>
          </a:p>
          <a:p>
            <a:pPr lvl="1"/>
            <a:r>
              <a:rPr lang="en-US" dirty="0"/>
              <a:t>The Annual Budget  </a:t>
            </a:r>
          </a:p>
          <a:p>
            <a:pPr lvl="1"/>
            <a:r>
              <a:rPr lang="en-US" dirty="0"/>
              <a:t>Internal Controls</a:t>
            </a:r>
          </a:p>
          <a:p>
            <a:pPr lvl="1"/>
            <a:r>
              <a:rPr lang="en-US" dirty="0"/>
              <a:t>Quarterly Financial Statements</a:t>
            </a:r>
          </a:p>
          <a:p>
            <a:pPr lvl="1"/>
            <a:r>
              <a:rPr lang="en-US" dirty="0"/>
              <a:t>The Annual Audit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34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958F0-FD79-B541-AFA3-EA27CA5D3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769206" cy="922773"/>
          </a:xfrm>
        </p:spPr>
        <p:txBody>
          <a:bodyPr>
            <a:normAutofit fontScale="90000"/>
          </a:bodyPr>
          <a:lstStyle/>
          <a:p>
            <a:pPr fontAlgn="base"/>
            <a:r>
              <a:rPr lang="en-CA" dirty="0"/>
              <a:t>Understanding Financials</a:t>
            </a:r>
            <a:br>
              <a:rPr lang="en-CA" dirty="0"/>
            </a:br>
            <a:r>
              <a:rPr lang="en-CA" dirty="0"/>
              <a:t>Fiduciary Duty, Duty of Care, Due Diligence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F51FC-DE79-B34A-9119-1EBBF054C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6256" y="1925701"/>
            <a:ext cx="8574758" cy="458832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Present at Board Meeting – Quarterly Reports </a:t>
            </a:r>
          </a:p>
          <a:p>
            <a:pPr lvl="1"/>
            <a:r>
              <a:rPr lang="en-US" dirty="0"/>
              <a:t>April 1</a:t>
            </a:r>
            <a:r>
              <a:rPr lang="en-US" baseline="30000" dirty="0"/>
              <a:t>st</a:t>
            </a:r>
            <a:r>
              <a:rPr lang="en-US" dirty="0"/>
              <a:t> to June 30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July 1</a:t>
            </a:r>
            <a:r>
              <a:rPr lang="en-US" baseline="30000" dirty="0"/>
              <a:t>st</a:t>
            </a:r>
            <a:r>
              <a:rPr lang="en-US" dirty="0"/>
              <a:t> to September 30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October 1</a:t>
            </a:r>
            <a:r>
              <a:rPr lang="en-US" baseline="30000" dirty="0"/>
              <a:t>st</a:t>
            </a:r>
            <a:r>
              <a:rPr lang="en-US" dirty="0"/>
              <a:t> to December 31</a:t>
            </a:r>
            <a:r>
              <a:rPr lang="en-US" baseline="30000" dirty="0"/>
              <a:t>st</a:t>
            </a:r>
            <a:endParaRPr lang="en-US" dirty="0"/>
          </a:p>
          <a:p>
            <a:pPr lvl="1"/>
            <a:r>
              <a:rPr lang="en-US" dirty="0"/>
              <a:t>January 1</a:t>
            </a:r>
            <a:r>
              <a:rPr lang="en-US" baseline="30000" dirty="0"/>
              <a:t>st</a:t>
            </a:r>
            <a:r>
              <a:rPr lang="en-US" dirty="0"/>
              <a:t> to March 31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r>
              <a:rPr lang="en-US" dirty="0"/>
              <a:t>Treasurer Meeting with ED or finance staffer one week before the meeting. Review, ask questions. Share overview at Board meeting with ALL Directors. </a:t>
            </a:r>
          </a:p>
          <a:p>
            <a:r>
              <a:rPr lang="en-US" dirty="0"/>
              <a:t>Annual Meeting with the Auditor – after completion of year end and before presentation to the Whole Board. Can request Auditor meeting with Whole Board. </a:t>
            </a:r>
          </a:p>
          <a:p>
            <a:r>
              <a:rPr lang="en-US" dirty="0"/>
              <a:t>Report financial statements at AGM to all Members.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956E4C-597E-214A-8A1A-45C1AA4CA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11849"/>
            <a:ext cx="945860" cy="8369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40AE60-0CF0-3B44-8B61-E5A2A2F7582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488"/>
            <a:ext cx="945860" cy="69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88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DEDA7-4AB6-274D-9377-C99BD53BB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380" y="749508"/>
            <a:ext cx="10403174" cy="1004341"/>
          </a:xfrm>
        </p:spPr>
        <p:txBody>
          <a:bodyPr>
            <a:normAutofit/>
          </a:bodyPr>
          <a:lstStyle/>
          <a:p>
            <a:r>
              <a:rPr lang="en-US" dirty="0"/>
              <a:t>Questions,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3EFEC-44B2-9041-8C70-2D78624A4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6CD500-EFA9-5049-A484-384253DF0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11849"/>
            <a:ext cx="945860" cy="8369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9776AE-CBCF-B540-A32F-6DFEC4F48EA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488"/>
            <a:ext cx="945860" cy="6973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5417F3-32D7-CB4B-B779-3D40BF2610EB}"/>
              </a:ext>
            </a:extLst>
          </p:cNvPr>
          <p:cNvSpPr txBox="1"/>
          <p:nvPr/>
        </p:nvSpPr>
        <p:spPr>
          <a:xfrm>
            <a:off x="2383436" y="2052116"/>
            <a:ext cx="78248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resources were developed as a first step in supporting Branch Treasurers. </a:t>
            </a:r>
          </a:p>
          <a:p>
            <a:r>
              <a:rPr lang="en-US" dirty="0"/>
              <a:t>What else might be helpful? </a:t>
            </a:r>
          </a:p>
          <a:p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Have you tapped into local nonprofit volunteer or board governance trainings in your region? </a:t>
            </a:r>
          </a:p>
          <a:p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Would you like to gather for Treasurer support meetings? If so, twice a year, less, more?</a:t>
            </a:r>
          </a:p>
          <a:p>
            <a:r>
              <a:rPr lang="en-US" dirty="0"/>
              <a:t>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How are you (your Branch) planning for succession for the Treasurer role?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Merci! Thank you! </a:t>
            </a:r>
          </a:p>
        </p:txBody>
      </p:sp>
    </p:spTree>
    <p:extLst>
      <p:ext uri="{BB962C8B-B14F-4D97-AF65-F5344CB8AC3E}">
        <p14:creationId xmlns:p14="http://schemas.microsoft.com/office/powerpoint/2010/main" val="1288775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8">
      <a:dk1>
        <a:srgbClr val="000000"/>
      </a:dk1>
      <a:lt1>
        <a:srgbClr val="FEFFFF"/>
      </a:lt1>
      <a:dk2>
        <a:srgbClr val="1F2D29"/>
      </a:dk2>
      <a:lt2>
        <a:srgbClr val="FEFFFF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{1635116C-E35B-6B46-BF24-3D0708636032}tf16401378</Template>
  <TotalTime>853</TotalTime>
  <Words>364</Words>
  <Application>Microsoft Macintosh PowerPoint</Application>
  <PresentationFormat>Widescreen</PresentationFormat>
  <Paragraphs>43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Century Gothic</vt:lpstr>
      <vt:lpstr>MS Shell Dlg 2</vt:lpstr>
      <vt:lpstr>Wingdings</vt:lpstr>
      <vt:lpstr>Wingdings 3</vt:lpstr>
      <vt:lpstr>Madison</vt:lpstr>
      <vt:lpstr> CANADIAN PARENTS FOR FRENCH   STRENGTHENING OUR NETWORK  Understanding Financials  and the Role of the Treasurer </vt:lpstr>
      <vt:lpstr>WELCOME / BIENVENUE     </vt:lpstr>
      <vt:lpstr>Resources, Support, Culture of Learning   </vt:lpstr>
      <vt:lpstr>Role of the Treasurer Overview and Resource Document</vt:lpstr>
      <vt:lpstr>Understanding Financials Fiduciary Duty, Duty of Care, Due Diligence </vt:lpstr>
      <vt:lpstr>Questions,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CPF Leader Networking Event &amp;  43rd Annual General Meeting</dc:title>
  <dc:creator>Microsoft Office User</dc:creator>
  <cp:lastModifiedBy>Nicole Thibault</cp:lastModifiedBy>
  <cp:revision>64</cp:revision>
  <dcterms:created xsi:type="dcterms:W3CDTF">2019-10-08T15:36:03Z</dcterms:created>
  <dcterms:modified xsi:type="dcterms:W3CDTF">2022-01-11T18:28:27Z</dcterms:modified>
</cp:coreProperties>
</file>