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64" r:id="rId6"/>
    <p:sldId id="259" r:id="rId7"/>
    <p:sldId id="261" r:id="rId8"/>
    <p:sldId id="260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976"/>
  </p:normalViewPr>
  <p:slideViewPr>
    <p:cSldViewPr snapToGrid="0" snapToObjects="1">
      <p:cViewPr varScale="1">
        <p:scale>
          <a:sx n="90" d="100"/>
          <a:sy n="90" d="100"/>
        </p:scale>
        <p:origin x="232" y="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066B6-3921-D94E-9666-9785FB972A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Check-in Meeting </a:t>
            </a:r>
            <a:br>
              <a:rPr lang="en-US" dirty="0"/>
            </a:br>
            <a:r>
              <a:rPr lang="en-US" dirty="0"/>
              <a:t>Nominating Committee Chairs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BE225-19A3-EE4E-B187-7D03035A57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CPF Network Risk Management Oversight</a:t>
            </a:r>
          </a:p>
          <a:p>
            <a:r>
              <a:rPr lang="en-US" dirty="0"/>
              <a:t>July 2021 </a:t>
            </a:r>
          </a:p>
        </p:txBody>
      </p:sp>
    </p:spTree>
    <p:extLst>
      <p:ext uri="{BB962C8B-B14F-4D97-AF65-F5344CB8AC3E}">
        <p14:creationId xmlns:p14="http://schemas.microsoft.com/office/powerpoint/2010/main" val="1304673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60563-A8C5-7E41-BD55-0A007E6E9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Welcome </a:t>
            </a:r>
            <a:br>
              <a:rPr lang="en-US" dirty="0"/>
            </a:br>
            <a:r>
              <a:rPr lang="en-US" dirty="0"/>
              <a:t>Introductions - Who is online today</a:t>
            </a:r>
            <a:br>
              <a:rPr lang="en-US" dirty="0"/>
            </a:br>
            <a:r>
              <a:rPr lang="en-US" dirty="0"/>
              <a:t>Agenda  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6E8A23-C21C-8C43-9160-B57C0943E856}"/>
              </a:ext>
            </a:extLst>
          </p:cNvPr>
          <p:cNvSpPr/>
          <p:nvPr/>
        </p:nvSpPr>
        <p:spPr>
          <a:xfrm>
            <a:off x="1105130" y="2201863"/>
            <a:ext cx="715304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CA" sz="1400" dirty="0">
                <a:solidFill>
                  <a:srgbClr val="26282A"/>
                </a:solidFill>
                <a:latin typeface="Gotham Book" pitchFamily="2" charset="0"/>
                <a:ea typeface="Times New Roman" panose="02020603050405020304" pitchFamily="18" charset="0"/>
                <a:cs typeface="Gotham Book" pitchFamily="2" charset="0"/>
              </a:rPr>
              <a:t>Understanding the Bylaws: </a:t>
            </a:r>
            <a:endParaRPr lang="en-CA" sz="1400" dirty="0">
              <a:latin typeface="Gotham Book" pitchFamily="2" charset="0"/>
              <a:ea typeface="Times New Roman" panose="02020603050405020304" pitchFamily="18" charset="0"/>
              <a:cs typeface="Gotham Book" pitchFamily="2" charset="0"/>
            </a:endParaRPr>
          </a:p>
          <a:p>
            <a:pPr marL="742950" lvl="1" indent="-285750">
              <a:buSzPts val="1000"/>
              <a:buFont typeface="Symbol" pitchFamily="2" charset="2"/>
              <a:buChar char=""/>
              <a:tabLst>
                <a:tab pos="914400" algn="l"/>
              </a:tabLst>
            </a:pPr>
            <a:r>
              <a:rPr lang="en-CA" sz="1400" dirty="0">
                <a:solidFill>
                  <a:srgbClr val="26282A"/>
                </a:solidFill>
                <a:latin typeface="Gotham Book" pitchFamily="2" charset="0"/>
                <a:ea typeface="Times New Roman" panose="02020603050405020304" pitchFamily="18" charset="0"/>
                <a:cs typeface="Gotham Book" pitchFamily="2" charset="0"/>
              </a:rPr>
              <a:t>Terms of Service for Directors and Officers. </a:t>
            </a:r>
            <a:endParaRPr lang="en-CA" sz="1400" dirty="0">
              <a:latin typeface="Gotham Book" pitchFamily="2" charset="0"/>
              <a:ea typeface="Times New Roman" panose="02020603050405020304" pitchFamily="18" charset="0"/>
              <a:cs typeface="Gotham Book" pitchFamily="2" charset="0"/>
            </a:endParaRPr>
          </a:p>
          <a:p>
            <a:pPr marL="742950" lvl="1" indent="-285750">
              <a:buSzPts val="1000"/>
              <a:buFont typeface="Symbol" pitchFamily="2" charset="2"/>
              <a:buChar char=""/>
              <a:tabLst>
                <a:tab pos="914400" algn="l"/>
              </a:tabLst>
            </a:pPr>
            <a:r>
              <a:rPr lang="en-CA" sz="1400" dirty="0">
                <a:solidFill>
                  <a:srgbClr val="26282A"/>
                </a:solidFill>
                <a:latin typeface="Gotham Book" pitchFamily="2" charset="0"/>
                <a:ea typeface="Times New Roman" panose="02020603050405020304" pitchFamily="18" charset="0"/>
                <a:cs typeface="Gotham Book" pitchFamily="2" charset="0"/>
              </a:rPr>
              <a:t>2 Standing Committees - Bylaws, Nominating. </a:t>
            </a:r>
            <a:endParaRPr lang="en-CA" sz="1400" dirty="0">
              <a:latin typeface="Gotham Book" pitchFamily="2" charset="0"/>
              <a:ea typeface="Times New Roman" panose="02020603050405020304" pitchFamily="18" charset="0"/>
              <a:cs typeface="Gotham Book" pitchFamily="2" charset="0"/>
            </a:endParaRPr>
          </a:p>
          <a:p>
            <a:pPr marL="742950" lvl="1" indent="-285750">
              <a:buSzPts val="1000"/>
              <a:buFont typeface="Symbol" pitchFamily="2" charset="2"/>
              <a:buChar char=""/>
              <a:tabLst>
                <a:tab pos="914400" algn="l"/>
              </a:tabLst>
            </a:pPr>
            <a:r>
              <a:rPr lang="en-CA" sz="1400" dirty="0">
                <a:solidFill>
                  <a:srgbClr val="26282A"/>
                </a:solidFill>
                <a:latin typeface="Gotham Book" pitchFamily="2" charset="0"/>
                <a:ea typeface="Times New Roman" panose="02020603050405020304" pitchFamily="18" charset="0"/>
                <a:cs typeface="Gotham Book" pitchFamily="2" charset="0"/>
              </a:rPr>
              <a:t>Roles of the Board – there are 5 specific roles to fill: P, VP, Treasurer, Chair of Bylaws, Chair of Nominating Committee. </a:t>
            </a:r>
            <a:endParaRPr lang="en-CA" sz="1400" dirty="0">
              <a:latin typeface="Gotham Book" pitchFamily="2" charset="0"/>
              <a:ea typeface="Times New Roman" panose="02020603050405020304" pitchFamily="18" charset="0"/>
              <a:cs typeface="Gotham Book" pitchFamily="2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CA" sz="1400" dirty="0">
                <a:solidFill>
                  <a:srgbClr val="26282A"/>
                </a:solidFill>
                <a:latin typeface="Gotham Book" pitchFamily="2" charset="0"/>
                <a:ea typeface="Times New Roman" panose="02020603050405020304" pitchFamily="18" charset="0"/>
                <a:cs typeface="Gotham Book" pitchFamily="2" charset="0"/>
              </a:rPr>
              <a:t>Understanding the Roles on a Governance Board.</a:t>
            </a:r>
            <a:endParaRPr lang="en-CA" sz="1400" dirty="0">
              <a:latin typeface="Gotham Book" pitchFamily="2" charset="0"/>
              <a:ea typeface="Times New Roman" panose="02020603050405020304" pitchFamily="18" charset="0"/>
              <a:cs typeface="Gotham Book" pitchFamily="2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CA" sz="1400" dirty="0">
                <a:solidFill>
                  <a:srgbClr val="26282A"/>
                </a:solidFill>
                <a:latin typeface="Gotham Book" pitchFamily="2" charset="0"/>
                <a:ea typeface="Times New Roman" panose="02020603050405020304" pitchFamily="18" charset="0"/>
                <a:cs typeface="Gotham Book" pitchFamily="2" charset="0"/>
              </a:rPr>
              <a:t>Role of the Chair of the Nominating Committee. 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CA" sz="1400" dirty="0">
                <a:solidFill>
                  <a:srgbClr val="26282A"/>
                </a:solidFill>
                <a:latin typeface="Gotham Book" pitchFamily="2" charset="0"/>
                <a:ea typeface="Times New Roman" panose="02020603050405020304" pitchFamily="18" charset="0"/>
                <a:cs typeface="Gotham Book" pitchFamily="2" charset="0"/>
              </a:rPr>
              <a:t>Clear Expectations and High Visibility for the “Call for Interest”</a:t>
            </a:r>
            <a:endParaRPr lang="en-CA" sz="1400" dirty="0">
              <a:latin typeface="Gotham Book" pitchFamily="2" charset="0"/>
              <a:ea typeface="Times New Roman" panose="02020603050405020304" pitchFamily="18" charset="0"/>
              <a:cs typeface="Gotham Book" pitchFamily="2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CA" sz="1400" dirty="0">
                <a:solidFill>
                  <a:srgbClr val="26282A"/>
                </a:solidFill>
                <a:latin typeface="Gotham Book" pitchFamily="2" charset="0"/>
                <a:ea typeface="Times New Roman" panose="02020603050405020304" pitchFamily="18" charset="0"/>
                <a:cs typeface="Gotham Book" pitchFamily="2" charset="0"/>
              </a:rPr>
              <a:t>Tools available, samples of documents</a:t>
            </a:r>
            <a:endParaRPr lang="en-CA" sz="1400" dirty="0">
              <a:latin typeface="Gotham Book" pitchFamily="2" charset="0"/>
              <a:ea typeface="Times New Roman" panose="02020603050405020304" pitchFamily="18" charset="0"/>
              <a:cs typeface="Gotham Book" pitchFamily="2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CA" sz="1400" dirty="0">
                <a:solidFill>
                  <a:srgbClr val="26282A"/>
                </a:solidFill>
                <a:latin typeface="Gotham Book" pitchFamily="2" charset="0"/>
                <a:ea typeface="Times New Roman" panose="02020603050405020304" pitchFamily="18" charset="0"/>
                <a:cs typeface="Gotham Book" pitchFamily="2" charset="0"/>
              </a:rPr>
              <a:t>Branch Support available</a:t>
            </a: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CA" sz="1400" dirty="0">
                <a:solidFill>
                  <a:srgbClr val="26282A"/>
                </a:solidFill>
                <a:latin typeface="Gotham Book" pitchFamily="2" charset="0"/>
                <a:ea typeface="Times New Roman" panose="02020603050405020304" pitchFamily="18" charset="0"/>
                <a:cs typeface="Gotham Book" pitchFamily="2" charset="0"/>
              </a:rPr>
              <a:t>Wrap-up</a:t>
            </a:r>
            <a:endParaRPr lang="en-CA" sz="1400" dirty="0">
              <a:latin typeface="Gotham Book" pitchFamily="2" charset="0"/>
              <a:ea typeface="Times New Roman" panose="02020603050405020304" pitchFamily="18" charset="0"/>
              <a:cs typeface="Gotham Book" pitchFamily="2" charset="0"/>
            </a:endParaRPr>
          </a:p>
          <a:p>
            <a:pPr marL="800100" lvl="1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CA" sz="1400" dirty="0">
                <a:solidFill>
                  <a:srgbClr val="26282A"/>
                </a:solidFill>
                <a:latin typeface="Gotham Book" pitchFamily="2" charset="0"/>
                <a:ea typeface="Times New Roman" panose="02020603050405020304" pitchFamily="18" charset="0"/>
                <a:cs typeface="Gotham Book" pitchFamily="2" charset="0"/>
              </a:rPr>
              <a:t>Timeline in relation to the Branch AGM - Network Orientation for all Branch Board members on September 10</a:t>
            </a:r>
            <a:r>
              <a:rPr lang="en-CA" sz="1400" baseline="30000" dirty="0">
                <a:solidFill>
                  <a:srgbClr val="26282A"/>
                </a:solidFill>
                <a:latin typeface="Gotham Book" pitchFamily="2" charset="0"/>
                <a:ea typeface="Times New Roman" panose="02020603050405020304" pitchFamily="18" charset="0"/>
                <a:cs typeface="Gotham Book" pitchFamily="2" charset="0"/>
              </a:rPr>
              <a:t>th</a:t>
            </a:r>
            <a:r>
              <a:rPr lang="en-CA" sz="1400" dirty="0">
                <a:solidFill>
                  <a:srgbClr val="26282A"/>
                </a:solidFill>
                <a:latin typeface="Gotham Book" pitchFamily="2" charset="0"/>
                <a:ea typeface="Times New Roman" panose="02020603050405020304" pitchFamily="18" charset="0"/>
                <a:cs typeface="Gotham Book" pitchFamily="2" charset="0"/>
              </a:rPr>
              <a:t> 2021 (virtual). </a:t>
            </a:r>
            <a:endParaRPr lang="en-CA" sz="1400" dirty="0">
              <a:latin typeface="Gotham Book" pitchFamily="2" charset="0"/>
              <a:ea typeface="Times New Roman" panose="02020603050405020304" pitchFamily="18" charset="0"/>
              <a:cs typeface="Gotham Book" pitchFamily="2" charset="0"/>
            </a:endParaRPr>
          </a:p>
          <a:p>
            <a:pPr marL="800100" lvl="1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CA" sz="1400" dirty="0">
                <a:solidFill>
                  <a:srgbClr val="26282A"/>
                </a:solidFill>
                <a:latin typeface="Gotham Book" pitchFamily="2" charset="0"/>
                <a:ea typeface="Times New Roman" panose="02020603050405020304" pitchFamily="18" charset="0"/>
                <a:cs typeface="Gotham Book" pitchFamily="2" charset="0"/>
              </a:rPr>
              <a:t>Questions, Challenges to Address / Requiring Support over the Summer Months. </a:t>
            </a:r>
            <a:endParaRPr lang="en-CA" sz="1400" dirty="0">
              <a:latin typeface="Gotham Book" pitchFamily="2" charset="0"/>
              <a:ea typeface="Times New Roman" panose="02020603050405020304" pitchFamily="18" charset="0"/>
              <a:cs typeface="Gotham Boo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585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4050F-DEB1-434E-8CDA-682B89678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the CPF Bylaws – as they relate to nominating process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89441-A034-5E4E-A8CD-DB3C0A711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latin typeface="Gotham Book" pitchFamily="2" charset="0"/>
                <a:cs typeface="Gotham Book" pitchFamily="2" charset="0"/>
              </a:rPr>
              <a:t>Branch Board minimum is 5 people – range 5 to 7, 5 to 9. </a:t>
            </a:r>
            <a:endParaRPr lang="en-CA" dirty="0">
              <a:solidFill>
                <a:srgbClr val="26282A"/>
              </a:solidFill>
              <a:latin typeface="Gotham Book" pitchFamily="2" charset="0"/>
              <a:cs typeface="Gotham Book" pitchFamily="2" charset="0"/>
            </a:endParaRPr>
          </a:p>
          <a:p>
            <a:r>
              <a:rPr lang="en-CA" dirty="0">
                <a:solidFill>
                  <a:srgbClr val="26282A"/>
                </a:solidFill>
                <a:latin typeface="Gotham Book" pitchFamily="2" charset="0"/>
                <a:ea typeface="Times New Roman" panose="02020603050405020304" pitchFamily="18" charset="0"/>
                <a:cs typeface="Gotham Book" pitchFamily="2" charset="0"/>
              </a:rPr>
              <a:t>Two Standing Committees - Bylaws, Nominating. </a:t>
            </a:r>
            <a:endParaRPr lang="en-US" dirty="0">
              <a:latin typeface="Gotham Book" pitchFamily="2" charset="0"/>
              <a:cs typeface="Gotham Book" pitchFamily="2" charset="0"/>
            </a:endParaRPr>
          </a:p>
          <a:p>
            <a:r>
              <a:rPr lang="en-US" dirty="0">
                <a:latin typeface="Gotham Book" pitchFamily="2" charset="0"/>
                <a:cs typeface="Gotham Book" pitchFamily="2" charset="0"/>
              </a:rPr>
              <a:t>Roles: President, Vice President, Treasurer, Chair of Bylaw Committee, Chair of Nominating Committee (Canada – minimum of 3: P, VP, T). </a:t>
            </a:r>
          </a:p>
          <a:p>
            <a:r>
              <a:rPr lang="en-US" dirty="0">
                <a:latin typeface="Gotham Book" pitchFamily="2" charset="0"/>
                <a:cs typeface="Gotham Book" pitchFamily="2" charset="0"/>
              </a:rPr>
              <a:t>Nominating Committee: consists of 3 to 5 people. Chair of Committee is from the Board; at least 2 others that are not from the Board (Members at large or Chapters).</a:t>
            </a:r>
          </a:p>
          <a:p>
            <a:r>
              <a:rPr lang="en-US" dirty="0">
                <a:latin typeface="Gotham Book" pitchFamily="2" charset="0"/>
                <a:cs typeface="Gotham Book" pitchFamily="2" charset="0"/>
              </a:rPr>
              <a:t>Annually at Board Meeting : Review description of roles and intentions with current Board</a:t>
            </a:r>
          </a:p>
          <a:p>
            <a:pPr lvl="1"/>
            <a:r>
              <a:rPr lang="en-US" u="sng" dirty="0">
                <a:latin typeface="Gotham Book" pitchFamily="2" charset="0"/>
                <a:cs typeface="Gotham Book" pitchFamily="2" charset="0"/>
              </a:rPr>
              <a:t>Terms of Service </a:t>
            </a:r>
            <a:r>
              <a:rPr lang="en-US" dirty="0">
                <a:latin typeface="Gotham Book" pitchFamily="2" charset="0"/>
                <a:cs typeface="Gotham Book" pitchFamily="2" charset="0"/>
              </a:rPr>
              <a:t>… Create a chart to review with Board once per year prior to Nominating Process getting underway. Clear intentions for succession into next roles. </a:t>
            </a:r>
          </a:p>
          <a:p>
            <a:pPr lvl="1"/>
            <a:r>
              <a:rPr lang="en-US" u="sng" dirty="0">
                <a:latin typeface="Gotham Book" pitchFamily="2" charset="0"/>
                <a:cs typeface="Gotham Book" pitchFamily="2" charset="0"/>
              </a:rPr>
              <a:t>Skill Sets and EDI </a:t>
            </a:r>
            <a:r>
              <a:rPr lang="en-US" dirty="0">
                <a:latin typeface="Gotham Book" pitchFamily="2" charset="0"/>
                <a:cs typeface="Gotham Book" pitchFamily="2" charset="0"/>
              </a:rPr>
              <a:t>… Add details of “who” is remaining on your Board, what knowledge skills and representation gaps are showing? </a:t>
            </a:r>
          </a:p>
          <a:p>
            <a:pPr lvl="1"/>
            <a:r>
              <a:rPr lang="en-US" u="sng" dirty="0">
                <a:latin typeface="Gotham Book" pitchFamily="2" charset="0"/>
                <a:cs typeface="Gotham Book" pitchFamily="2" charset="0"/>
              </a:rPr>
              <a:t>List of “potential candidates</a:t>
            </a:r>
            <a:r>
              <a:rPr lang="en-US" dirty="0">
                <a:latin typeface="Gotham Book" pitchFamily="2" charset="0"/>
                <a:cs typeface="Gotham Book" pitchFamily="2" charset="0"/>
              </a:rPr>
              <a:t>” to brainstorm of those known to the Board’s  Networks (personal and professional)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808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E95A7E3-E433-A141-BA58-36FDCACFE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" y="224125"/>
            <a:ext cx="11292108" cy="42380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208A47A-35E2-AF42-A42F-44462298EF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7763" y="4462174"/>
            <a:ext cx="5997575" cy="2270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836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DD2DF-54C1-1A41-A3CF-65AE4D0F4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the Roles on a Governance Board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0909A-9562-F84F-9869-3B25B1C65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CA" dirty="0">
                <a:solidFill>
                  <a:srgbClr val="26282A"/>
                </a:solidFill>
                <a:latin typeface="Gotham Book" pitchFamily="2" charset="0"/>
                <a:ea typeface="Times New Roman" panose="02020603050405020304" pitchFamily="18" charset="0"/>
                <a:cs typeface="Gotham Book" pitchFamily="2" charset="0"/>
              </a:rPr>
              <a:t>Understanding the Roles on a Governance Board : </a:t>
            </a:r>
            <a:r>
              <a:rPr lang="en-US" dirty="0">
                <a:latin typeface="Gotham Book" pitchFamily="2" charset="0"/>
                <a:cs typeface="Gotham Book" pitchFamily="2" charset="0"/>
              </a:rPr>
              <a:t>Important they understand they are joining a Board to fulfill one of these roles and </a:t>
            </a:r>
            <a:r>
              <a:rPr lang="en-US" u="sng" dirty="0">
                <a:latin typeface="Gotham Book" pitchFamily="2" charset="0"/>
                <a:cs typeface="Gotham Book" pitchFamily="2" charset="0"/>
              </a:rPr>
              <a:t>not</a:t>
            </a:r>
            <a:r>
              <a:rPr lang="en-US" dirty="0">
                <a:latin typeface="Gotham Book" pitchFamily="2" charset="0"/>
                <a:cs typeface="Gotham Book" pitchFamily="2" charset="0"/>
              </a:rPr>
              <a:t> programming or operations (which is done by staff). </a:t>
            </a:r>
            <a:r>
              <a:rPr lang="en-CA" dirty="0">
                <a:latin typeface="Gotham Book" pitchFamily="2" charset="0"/>
                <a:cs typeface="Gotham Book" pitchFamily="2" charset="0"/>
              </a:rPr>
              <a:t>Experience on other Governance Boards is an asset.</a:t>
            </a:r>
            <a:endParaRPr lang="en-CA" dirty="0">
              <a:solidFill>
                <a:srgbClr val="26282A"/>
              </a:solidFill>
              <a:latin typeface="Gotham Book" pitchFamily="2" charset="0"/>
              <a:ea typeface="Times New Roman" panose="02020603050405020304" pitchFamily="18" charset="0"/>
              <a:cs typeface="Gotham Book" pitchFamily="2" charset="0"/>
            </a:endParaRPr>
          </a:p>
          <a:p>
            <a:pPr lvl="1"/>
            <a:r>
              <a:rPr lang="en-CA" dirty="0">
                <a:latin typeface="Gotham Book" pitchFamily="2" charset="0"/>
                <a:cs typeface="Gotham Book" pitchFamily="2" charset="0"/>
              </a:rPr>
              <a:t>Communications (President) - Media, Stakeholders, Partners, Funders </a:t>
            </a:r>
          </a:p>
          <a:p>
            <a:pPr lvl="1"/>
            <a:r>
              <a:rPr lang="en-CA" dirty="0">
                <a:latin typeface="Gotham Book" pitchFamily="2" charset="0"/>
                <a:cs typeface="Gotham Book" pitchFamily="2" charset="0"/>
              </a:rPr>
              <a:t>Advocacy (Vice President) </a:t>
            </a:r>
          </a:p>
          <a:p>
            <a:pPr lvl="1"/>
            <a:r>
              <a:rPr lang="en-CA" dirty="0">
                <a:latin typeface="Gotham Book" pitchFamily="2" charset="0"/>
                <a:cs typeface="Gotham Book" pitchFamily="2" charset="0"/>
              </a:rPr>
              <a:t>Risk Management - Financial and Legal (Treasurer and Bylaw) </a:t>
            </a:r>
          </a:p>
          <a:p>
            <a:pPr lvl="1"/>
            <a:r>
              <a:rPr lang="en-CA" dirty="0">
                <a:latin typeface="Gotham Book" pitchFamily="2" charset="0"/>
                <a:cs typeface="Gotham Book" pitchFamily="2" charset="0"/>
              </a:rPr>
              <a:t>Succession Planning (Nominating)</a:t>
            </a:r>
          </a:p>
          <a:p>
            <a:pPr lvl="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CA" dirty="0">
                <a:solidFill>
                  <a:srgbClr val="26282A"/>
                </a:solidFill>
                <a:latin typeface="Gotham Book" pitchFamily="2" charset="0"/>
                <a:ea typeface="Times New Roman" panose="02020603050405020304" pitchFamily="18" charset="0"/>
                <a:cs typeface="Gotham Book" pitchFamily="2" charset="0"/>
              </a:rPr>
              <a:t>Role of the Chair of the Nominating Committee: </a:t>
            </a:r>
          </a:p>
          <a:p>
            <a:pPr lvl="1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CA" dirty="0">
                <a:solidFill>
                  <a:srgbClr val="26282A"/>
                </a:solidFill>
                <a:latin typeface="Gotham Book" pitchFamily="2" charset="0"/>
                <a:ea typeface="Times New Roman" panose="02020603050405020304" pitchFamily="18" charset="0"/>
                <a:cs typeface="Gotham Book" pitchFamily="2" charset="0"/>
              </a:rPr>
              <a:t>Review Composition of Nominating Committee. </a:t>
            </a:r>
          </a:p>
          <a:p>
            <a:pPr lvl="1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CA" dirty="0">
                <a:solidFill>
                  <a:srgbClr val="26282A"/>
                </a:solidFill>
                <a:latin typeface="Gotham Book" pitchFamily="2" charset="0"/>
                <a:ea typeface="Times New Roman" panose="02020603050405020304" pitchFamily="18" charset="0"/>
                <a:cs typeface="Gotham Book" pitchFamily="2" charset="0"/>
              </a:rPr>
              <a:t>Review Selection Process - transparency; equity, record keeping. </a:t>
            </a:r>
          </a:p>
          <a:p>
            <a:pPr lvl="1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CA" sz="1800" dirty="0">
                <a:latin typeface="Gotham Book" pitchFamily="2" charset="0"/>
                <a:ea typeface="Times New Roman" panose="02020603050405020304" pitchFamily="18" charset="0"/>
                <a:cs typeface="Gotham Book" pitchFamily="2" charset="0"/>
              </a:rPr>
              <a:t>Review </a:t>
            </a:r>
            <a:r>
              <a:rPr lang="en-CA" dirty="0">
                <a:solidFill>
                  <a:srgbClr val="26282A"/>
                </a:solidFill>
                <a:latin typeface="Gotham Book" pitchFamily="2" charset="0"/>
                <a:ea typeface="Times New Roman" panose="02020603050405020304" pitchFamily="18" charset="0"/>
                <a:cs typeface="Gotham Book" pitchFamily="2" charset="0"/>
              </a:rPr>
              <a:t>Tools, samples of documents: Assessment Grid, Interview Questions, etc.</a:t>
            </a:r>
          </a:p>
          <a:p>
            <a:pPr lvl="1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CA" dirty="0">
                <a:solidFill>
                  <a:srgbClr val="26282A"/>
                </a:solidFill>
                <a:latin typeface="Gotham Book" pitchFamily="2" charset="0"/>
                <a:cs typeface="Gotham Book" pitchFamily="2" charset="0"/>
              </a:rPr>
              <a:t>Call the meetings of the Committee : a) initial review; b) review of selection process; c) selection (interviews) and decisions; d) debrief of process, approve report to Board. </a:t>
            </a:r>
          </a:p>
          <a:p>
            <a:pPr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CA" dirty="0">
                <a:solidFill>
                  <a:srgbClr val="26282A"/>
                </a:solidFill>
                <a:latin typeface="Gotham Book" pitchFamily="2" charset="0"/>
                <a:cs typeface="Gotham Book" pitchFamily="2" charset="0"/>
              </a:rPr>
              <a:t>Role of the ED – Support to Chair, Committee – not involved on Committee or in selection process. Staff completes the communications tasks on behalf of the Committee. </a:t>
            </a:r>
            <a:endParaRPr lang="en-US" dirty="0">
              <a:latin typeface="Gotham Book" pitchFamily="2" charset="0"/>
              <a:cs typeface="Gotham Boo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67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11414-F2E2-7F44-A07A-012053F51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“Call for Interest” – Publicly distributed, Posted – Increases our Visibility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CF05B-3957-6B40-AEE1-0037FBCAB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Gotham Book" pitchFamily="2" charset="0"/>
                <a:cs typeface="Gotham Book" pitchFamily="2" charset="0"/>
              </a:rPr>
              <a:t>Write the ‘Call for Interest’ – include specific targeted skills or needs to complement the Board; provide details as to expectations for commitment; include specific roles that need to be filled. (Samples available) </a:t>
            </a:r>
          </a:p>
          <a:p>
            <a:pPr lvl="1"/>
            <a:r>
              <a:rPr lang="en-CA" dirty="0">
                <a:solidFill>
                  <a:srgbClr val="26282A"/>
                </a:solidFill>
                <a:latin typeface="Gotham Book" pitchFamily="2" charset="0"/>
                <a:ea typeface="Times New Roman" panose="02020603050405020304" pitchFamily="18" charset="0"/>
                <a:cs typeface="Gotham Book" pitchFamily="2" charset="0"/>
              </a:rPr>
              <a:t>Describe Clear Expectations: ex., 4 Board meetings per year, with monthly calls; chairing one committee with 4 meetings per year, etc. </a:t>
            </a:r>
            <a:endParaRPr lang="en-US" dirty="0">
              <a:latin typeface="Gotham Book" pitchFamily="2" charset="0"/>
              <a:cs typeface="Gotham Book" pitchFamily="2" charset="0"/>
            </a:endParaRPr>
          </a:p>
          <a:p>
            <a:r>
              <a:rPr lang="en-CA" dirty="0">
                <a:solidFill>
                  <a:srgbClr val="26282A"/>
                </a:solidFill>
                <a:latin typeface="Gotham Book" pitchFamily="2" charset="0"/>
                <a:ea typeface="Times New Roman" panose="02020603050405020304" pitchFamily="18" charset="0"/>
                <a:cs typeface="Gotham Book" pitchFamily="2" charset="0"/>
              </a:rPr>
              <a:t>High Visibility for the “Call for Interest” - outreach, distribution, posting broadly, “shoulder tapping”, etc.  </a:t>
            </a:r>
            <a:endParaRPr lang="en-CA" sz="2000" dirty="0">
              <a:latin typeface="Gotham Book" pitchFamily="2" charset="0"/>
              <a:ea typeface="Times New Roman" panose="02020603050405020304" pitchFamily="18" charset="0"/>
              <a:cs typeface="Gotham Book" pitchFamily="2" charset="0"/>
            </a:endParaRPr>
          </a:p>
          <a:p>
            <a:pPr lvl="1"/>
            <a:r>
              <a:rPr lang="en-US" dirty="0">
                <a:latin typeface="Gotham Book" pitchFamily="2" charset="0"/>
                <a:cs typeface="Gotham Book" pitchFamily="2" charset="0"/>
              </a:rPr>
              <a:t>Where are you sharing this? CPF communication vehicles – social media, </a:t>
            </a:r>
            <a:r>
              <a:rPr lang="en-US" u="sng" dirty="0">
                <a:latin typeface="Gotham Book" pitchFamily="2" charset="0"/>
                <a:cs typeface="Gotham Book" pitchFamily="2" charset="0"/>
              </a:rPr>
              <a:t>website,</a:t>
            </a:r>
            <a:r>
              <a:rPr lang="en-US" dirty="0">
                <a:latin typeface="Gotham Book" pitchFamily="2" charset="0"/>
                <a:cs typeface="Gotham Book" pitchFamily="2" charset="0"/>
              </a:rPr>
              <a:t> newsletter; </a:t>
            </a:r>
          </a:p>
          <a:p>
            <a:pPr lvl="1"/>
            <a:r>
              <a:rPr lang="en-US" dirty="0">
                <a:latin typeface="Gotham Book" pitchFamily="2" charset="0"/>
                <a:cs typeface="Gotham Book" pitchFamily="2" charset="0"/>
              </a:rPr>
              <a:t>Partner and Community communication vehicles: Immigrant Resource </a:t>
            </a:r>
            <a:r>
              <a:rPr lang="en-US" dirty="0" err="1">
                <a:latin typeface="Gotham Book" pitchFamily="2" charset="0"/>
                <a:cs typeface="Gotham Book" pitchFamily="2" charset="0"/>
              </a:rPr>
              <a:t>Centres</a:t>
            </a:r>
            <a:r>
              <a:rPr lang="en-US" dirty="0">
                <a:latin typeface="Gotham Book" pitchFamily="2" charset="0"/>
                <a:cs typeface="Gotham Book" pitchFamily="2" charset="0"/>
              </a:rPr>
              <a:t>, Volunteer Sector organizations / listings… </a:t>
            </a:r>
          </a:p>
          <a:p>
            <a:pPr lvl="1"/>
            <a:r>
              <a:rPr lang="en-US" dirty="0">
                <a:latin typeface="Gotham Book" pitchFamily="2" charset="0"/>
                <a:cs typeface="Gotham Book" pitchFamily="2" charset="0"/>
              </a:rPr>
              <a:t>All CPF member email + include stakeholders (funder) in your distribution list. </a:t>
            </a:r>
          </a:p>
          <a:p>
            <a:pPr lvl="1"/>
            <a:r>
              <a:rPr lang="en-US" dirty="0">
                <a:latin typeface="Gotham Book" pitchFamily="2" charset="0"/>
                <a:cs typeface="Gotham Book" pitchFamily="2" charset="0"/>
              </a:rPr>
              <a:t>Shoulder Tapping: Personal emails to list of potential candidates; Encourage others to also extend emails to contacts. </a:t>
            </a:r>
            <a:endParaRPr lang="en-US" u="sng" dirty="0">
              <a:latin typeface="Gotham Book" pitchFamily="2" charset="0"/>
              <a:cs typeface="Gotham Boo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364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71B32-3A5F-744C-B447-5089149F0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A6F69-4E8B-7146-AE50-748C56BC5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43075"/>
            <a:ext cx="8780991" cy="4729163"/>
          </a:xfrm>
        </p:spPr>
        <p:txBody>
          <a:bodyPr>
            <a:normAutofit fontScale="92500" lnSpcReduction="20000"/>
          </a:bodyPr>
          <a:lstStyle/>
          <a:p>
            <a:r>
              <a:rPr lang="en-US" sz="1900" dirty="0">
                <a:latin typeface="Gotham Book" pitchFamily="2" charset="0"/>
                <a:cs typeface="Gotham Book" pitchFamily="2" charset="0"/>
              </a:rPr>
              <a:t>Membership is not required prior to being selected. Must become a member when successful. Extend the Call for interest far beyond our membership. </a:t>
            </a:r>
          </a:p>
          <a:p>
            <a:r>
              <a:rPr lang="en-US" sz="1900" dirty="0">
                <a:latin typeface="Gotham Book" pitchFamily="2" charset="0"/>
                <a:cs typeface="Gotham Book" pitchFamily="2" charset="0"/>
              </a:rPr>
              <a:t>Ensure they consider that the role on the Branch Board working with professional, paid staff is very different than a Chapter Executive volunteer leader who is “working” directly on projects and programs. This is important to explain as individuals may be transitioning from one role to another. </a:t>
            </a:r>
          </a:p>
          <a:p>
            <a:pPr lvl="1"/>
            <a:r>
              <a:rPr lang="en-US" sz="1700" dirty="0">
                <a:latin typeface="Gotham Book" pitchFamily="2" charset="0"/>
                <a:cs typeface="Gotham Book" pitchFamily="2" charset="0"/>
              </a:rPr>
              <a:t>Do they understand the difference and role of a Governance Board as different from a previous role on Chapter? </a:t>
            </a:r>
          </a:p>
          <a:p>
            <a:pPr lvl="1"/>
            <a:r>
              <a:rPr lang="en-US" sz="1700" dirty="0">
                <a:latin typeface="Gotham Book" pitchFamily="2" charset="0"/>
                <a:cs typeface="Gotham Book" pitchFamily="2" charset="0"/>
              </a:rPr>
              <a:t>Do they understand the level of commitment – number of meetings per year; and the type of work done on the Board? </a:t>
            </a:r>
          </a:p>
          <a:p>
            <a:pPr lvl="1"/>
            <a:r>
              <a:rPr lang="en-US" sz="1700" dirty="0">
                <a:latin typeface="Gotham Book" pitchFamily="2" charset="0"/>
                <a:cs typeface="Gotham Book" pitchFamily="2" charset="0"/>
              </a:rPr>
              <a:t>Would they be better suited or able to support CPF on a committee (program focused)?  </a:t>
            </a:r>
          </a:p>
          <a:p>
            <a:r>
              <a:rPr lang="en-US" sz="1900" dirty="0">
                <a:latin typeface="Gotham Book" pitchFamily="2" charset="0"/>
                <a:cs typeface="Gotham Book" pitchFamily="2" charset="0"/>
              </a:rPr>
              <a:t>Consider availability of a Mentor, past Board person to offer support, guidance, share insights and experiences. </a:t>
            </a:r>
          </a:p>
          <a:p>
            <a:pPr marL="0" indent="0">
              <a:buNone/>
            </a:pPr>
            <a:br>
              <a:rPr lang="en-CA" dirty="0"/>
            </a:b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616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9EA9B-EDCF-5C4D-BC99-4C8E113A3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Candidate Selection Process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755C2-A21F-7D4B-B0EA-6FAC44424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3039"/>
            <a:ext cx="8596668" cy="4598324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Gotham Book" pitchFamily="2" charset="0"/>
                <a:cs typeface="Gotham Book" pitchFamily="2" charset="0"/>
              </a:rPr>
              <a:t>Committee Meeting to review the tools used, to ensure understanding of the steps / process by all committee members, timeline and deadline dates. </a:t>
            </a:r>
          </a:p>
          <a:p>
            <a:pPr lvl="1"/>
            <a:r>
              <a:rPr lang="en-US" dirty="0">
                <a:latin typeface="Gotham Book" pitchFamily="2" charset="0"/>
                <a:cs typeface="Gotham Book" pitchFamily="2" charset="0"/>
              </a:rPr>
              <a:t>What is the AGM date? Work backwards according to the timeline set in the Branch Bylaws. </a:t>
            </a:r>
          </a:p>
          <a:p>
            <a:r>
              <a:rPr lang="en-US" dirty="0">
                <a:latin typeface="Gotham Book" pitchFamily="2" charset="0"/>
                <a:cs typeface="Gotham Book" pitchFamily="2" charset="0"/>
              </a:rPr>
              <a:t>Transparent Process – Is your process written out clearly if anyone asks? Can you provide the assessment grid if requested? Ensure all applications treated equitably. </a:t>
            </a:r>
          </a:p>
          <a:p>
            <a:r>
              <a:rPr lang="en-US" dirty="0">
                <a:latin typeface="Gotham Book" pitchFamily="2" charset="0"/>
                <a:cs typeface="Gotham Book" pitchFamily="2" charset="0"/>
              </a:rPr>
              <a:t>Assessment Grid – Review and ensure it prioritizes your needs for the coming year(s). (Samples available). </a:t>
            </a:r>
          </a:p>
          <a:p>
            <a:r>
              <a:rPr lang="en-US" dirty="0">
                <a:latin typeface="Gotham Book" pitchFamily="2" charset="0"/>
                <a:cs typeface="Gotham Book" pitchFamily="2" charset="0"/>
              </a:rPr>
              <a:t>Committee reviews </a:t>
            </a:r>
            <a:r>
              <a:rPr lang="en-US" u="sng" dirty="0">
                <a:latin typeface="Gotham Book" pitchFamily="2" charset="0"/>
                <a:cs typeface="Gotham Book" pitchFamily="2" charset="0"/>
              </a:rPr>
              <a:t>all </a:t>
            </a:r>
            <a:r>
              <a:rPr lang="en-US" dirty="0">
                <a:latin typeface="Gotham Book" pitchFamily="2" charset="0"/>
                <a:cs typeface="Gotham Book" pitchFamily="2" charset="0"/>
              </a:rPr>
              <a:t>applications - letters, resumes, other. Usually consider applications individually then come together to share results. </a:t>
            </a:r>
          </a:p>
          <a:p>
            <a:r>
              <a:rPr lang="en-US" dirty="0">
                <a:latin typeface="Gotham Book" pitchFamily="2" charset="0"/>
                <a:cs typeface="Gotham Book" pitchFamily="2" charset="0"/>
              </a:rPr>
              <a:t>Chair is responsible for the report to the Board, and to the members at the AGM; for communicating with </a:t>
            </a:r>
            <a:r>
              <a:rPr lang="en-US" u="sng" dirty="0">
                <a:latin typeface="Gotham Book" pitchFamily="2" charset="0"/>
                <a:cs typeface="Gotham Book" pitchFamily="2" charset="0"/>
              </a:rPr>
              <a:t>all </a:t>
            </a:r>
            <a:r>
              <a:rPr lang="en-US" dirty="0">
                <a:latin typeface="Gotham Book" pitchFamily="2" charset="0"/>
                <a:cs typeface="Gotham Book" pitchFamily="2" charset="0"/>
              </a:rPr>
              <a:t>candidates on status of applications. </a:t>
            </a:r>
          </a:p>
          <a:p>
            <a:r>
              <a:rPr lang="en-US" dirty="0">
                <a:latin typeface="Gotham Book" pitchFamily="2" charset="0"/>
                <a:cs typeface="Gotham Book" pitchFamily="2" charset="0"/>
              </a:rPr>
              <a:t>Thank you letters, media releases can be communicated by ED or staff. </a:t>
            </a:r>
            <a:r>
              <a:rPr lang="en-CA" dirty="0">
                <a:solidFill>
                  <a:srgbClr val="26282A"/>
                </a:solidFill>
                <a:latin typeface="Gotham Book" pitchFamily="2" charset="0"/>
                <a:ea typeface="Times New Roman" panose="02020603050405020304" pitchFamily="18" charset="0"/>
                <a:cs typeface="Gotham Book" pitchFamily="2" charset="0"/>
              </a:rPr>
              <a:t>Branch Support available: writing / communications staff; Liaison from National Nominating Committee. </a:t>
            </a:r>
            <a:endParaRPr lang="en-CA" sz="2000" dirty="0">
              <a:latin typeface="Gotham Book" pitchFamily="2" charset="0"/>
              <a:ea typeface="Times New Roman" panose="02020603050405020304" pitchFamily="18" charset="0"/>
              <a:cs typeface="Gotham Book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191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F2E81-1DFD-FA4E-AB94-7C8410730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26282A"/>
                </a:solidFill>
                <a:latin typeface="Gotham Book" pitchFamily="2" charset="0"/>
                <a:ea typeface="Times New Roman" panose="02020603050405020304" pitchFamily="18" charset="0"/>
              </a:rPr>
              <a:t>Wrap-up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387F6-7903-824C-86F2-206C5348A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1639"/>
            <a:ext cx="8596668" cy="4369724"/>
          </a:xfrm>
        </p:spPr>
        <p:txBody>
          <a:bodyPr>
            <a:normAutofit fontScale="85000" lnSpcReduction="20000"/>
          </a:bodyPr>
          <a:lstStyle/>
          <a:p>
            <a:pPr lvl="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CA" sz="1900" dirty="0">
                <a:solidFill>
                  <a:srgbClr val="26282A"/>
                </a:solidFill>
                <a:latin typeface="Gotham Book" pitchFamily="2" charset="0"/>
                <a:ea typeface="Times New Roman" panose="02020603050405020304" pitchFamily="18" charset="0"/>
              </a:rPr>
              <a:t>Checklist: </a:t>
            </a:r>
          </a:p>
          <a:p>
            <a:pPr lvl="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endParaRPr lang="en-CA" dirty="0">
              <a:solidFill>
                <a:srgbClr val="26282A"/>
              </a:solidFill>
              <a:latin typeface="Gotham Book" pitchFamily="2" charset="0"/>
              <a:ea typeface="Times New Roman" panose="02020603050405020304" pitchFamily="18" charset="0"/>
            </a:endParaRPr>
          </a:p>
          <a:p>
            <a:pPr lvl="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endParaRPr lang="en-CA" dirty="0">
              <a:solidFill>
                <a:srgbClr val="26282A"/>
              </a:solidFill>
              <a:latin typeface="Gotham Book" pitchFamily="2" charset="0"/>
              <a:ea typeface="Times New Roman" panose="02020603050405020304" pitchFamily="18" charset="0"/>
            </a:endParaRPr>
          </a:p>
          <a:p>
            <a:pPr lvl="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endParaRPr lang="en-CA" dirty="0">
              <a:solidFill>
                <a:srgbClr val="26282A"/>
              </a:solidFill>
              <a:latin typeface="Gotham Book" pitchFamily="2" charset="0"/>
              <a:ea typeface="Times New Roman" panose="02020603050405020304" pitchFamily="18" charset="0"/>
            </a:endParaRPr>
          </a:p>
          <a:p>
            <a:pPr lvl="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endParaRPr lang="en-CA" dirty="0">
              <a:solidFill>
                <a:srgbClr val="26282A"/>
              </a:solidFill>
              <a:latin typeface="Gotham Book" pitchFamily="2" charset="0"/>
              <a:ea typeface="Times New Roman" panose="02020603050405020304" pitchFamily="18" charset="0"/>
            </a:endParaRPr>
          </a:p>
          <a:p>
            <a:pPr lvl="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endParaRPr lang="en-CA" dirty="0">
              <a:solidFill>
                <a:srgbClr val="26282A"/>
              </a:solidFill>
              <a:latin typeface="Gotham Book" pitchFamily="2" charset="0"/>
              <a:ea typeface="Times New Roman" panose="02020603050405020304" pitchFamily="18" charset="0"/>
            </a:endParaRPr>
          </a:p>
          <a:p>
            <a:pPr lvl="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endParaRPr lang="en-CA" dirty="0">
              <a:solidFill>
                <a:srgbClr val="26282A"/>
              </a:solidFill>
              <a:latin typeface="Gotham Book" pitchFamily="2" charset="0"/>
              <a:ea typeface="Times New Roman" panose="02020603050405020304" pitchFamily="18" charset="0"/>
            </a:endParaRPr>
          </a:p>
          <a:p>
            <a:pPr lvl="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endParaRPr lang="en-CA" dirty="0">
              <a:solidFill>
                <a:srgbClr val="26282A"/>
              </a:solidFill>
              <a:latin typeface="Gotham Book" pitchFamily="2" charset="0"/>
              <a:ea typeface="Times New Roman" panose="02020603050405020304" pitchFamily="18" charset="0"/>
            </a:endParaRPr>
          </a:p>
          <a:p>
            <a:pPr lvl="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endParaRPr lang="en-CA" dirty="0">
              <a:solidFill>
                <a:srgbClr val="26282A"/>
              </a:solidFill>
              <a:latin typeface="Gotham Book" pitchFamily="2" charset="0"/>
              <a:ea typeface="Times New Roman" panose="02020603050405020304" pitchFamily="18" charset="0"/>
            </a:endParaRPr>
          </a:p>
          <a:p>
            <a:pPr lvl="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CA" sz="1900" dirty="0">
                <a:solidFill>
                  <a:srgbClr val="26282A"/>
                </a:solidFill>
                <a:latin typeface="Gotham Book" pitchFamily="2" charset="0"/>
                <a:ea typeface="Times New Roman" panose="02020603050405020304" pitchFamily="18" charset="0"/>
                <a:cs typeface="Gotham Book" pitchFamily="2" charset="0"/>
              </a:rPr>
              <a:t>Timeline in relation to the Branch AGM - Network Orientation for all Branch Board members on September 10</a:t>
            </a:r>
            <a:r>
              <a:rPr lang="en-CA" sz="1900" baseline="30000" dirty="0">
                <a:solidFill>
                  <a:srgbClr val="26282A"/>
                </a:solidFill>
                <a:latin typeface="Gotham Book" pitchFamily="2" charset="0"/>
                <a:ea typeface="Times New Roman" panose="02020603050405020304" pitchFamily="18" charset="0"/>
                <a:cs typeface="Gotham Book" pitchFamily="2" charset="0"/>
              </a:rPr>
              <a:t>th</a:t>
            </a:r>
            <a:r>
              <a:rPr lang="en-CA" sz="1900" dirty="0">
                <a:solidFill>
                  <a:srgbClr val="26282A"/>
                </a:solidFill>
                <a:latin typeface="Gotham Book" pitchFamily="2" charset="0"/>
                <a:ea typeface="Times New Roman" panose="02020603050405020304" pitchFamily="18" charset="0"/>
                <a:cs typeface="Gotham Book" pitchFamily="2" charset="0"/>
              </a:rPr>
              <a:t> 2021 (virtual). </a:t>
            </a:r>
            <a:endParaRPr lang="en-CA" sz="1900" dirty="0">
              <a:latin typeface="Gotham Book" pitchFamily="2" charset="0"/>
              <a:ea typeface="Times New Roman" panose="02020603050405020304" pitchFamily="18" charset="0"/>
              <a:cs typeface="Gotham Book" pitchFamily="2" charset="0"/>
            </a:endParaRPr>
          </a:p>
          <a:p>
            <a:pPr lvl="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CA" sz="1900" dirty="0">
                <a:solidFill>
                  <a:srgbClr val="26282A"/>
                </a:solidFill>
                <a:latin typeface="Gotham Book" pitchFamily="2" charset="0"/>
                <a:ea typeface="Times New Roman" panose="02020603050405020304" pitchFamily="18" charset="0"/>
                <a:cs typeface="Gotham Book" pitchFamily="2" charset="0"/>
              </a:rPr>
              <a:t>Questions, Challenges to Address / Requiring Support over the Summer Months. </a:t>
            </a:r>
          </a:p>
          <a:p>
            <a:pPr lvl="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n-CA" sz="1900" dirty="0">
                <a:solidFill>
                  <a:srgbClr val="26282A"/>
                </a:solidFill>
                <a:latin typeface="Gotham Book" pitchFamily="2" charset="0"/>
                <a:ea typeface="Times New Roman" panose="02020603050405020304" pitchFamily="18" charset="0"/>
                <a:cs typeface="Gotham Book" pitchFamily="2" charset="0"/>
              </a:rPr>
              <a:t>Thank you for taking the time to meet today! </a:t>
            </a:r>
          </a:p>
          <a:p>
            <a:pPr lvl="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endParaRPr lang="en-CA" dirty="0">
              <a:solidFill>
                <a:srgbClr val="26282A"/>
              </a:solidFill>
              <a:latin typeface="Gotham Book" pitchFamily="2" charset="0"/>
              <a:ea typeface="Times New Roman" panose="02020603050405020304" pitchFamily="18" charset="0"/>
            </a:endParaRPr>
          </a:p>
          <a:p>
            <a:pPr lvl="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endParaRPr lang="en-CA" sz="2000" dirty="0">
              <a:solidFill>
                <a:srgbClr val="26282A"/>
              </a:solidFill>
              <a:latin typeface="Gotham Book" pitchFamily="2" charset="0"/>
              <a:ea typeface="Times New Roman" panose="02020603050405020304" pitchFamily="18" charset="0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endParaRPr lang="en-C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4A1C9ED-CE89-4641-A6DA-9F624C0AFB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306" y="2144713"/>
            <a:ext cx="8026400" cy="226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33329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</TotalTime>
  <Words>1087</Words>
  <Application>Microsoft Macintosh PowerPoint</Application>
  <PresentationFormat>Widescreen</PresentationFormat>
  <Paragraphs>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Gotham Book</vt:lpstr>
      <vt:lpstr>Symbol</vt:lpstr>
      <vt:lpstr>Times New Roman</vt:lpstr>
      <vt:lpstr>Trebuchet MS</vt:lpstr>
      <vt:lpstr>Wingdings 3</vt:lpstr>
      <vt:lpstr>Facet</vt:lpstr>
      <vt:lpstr>Check-in Meeting  Nominating Committee Chairs </vt:lpstr>
      <vt:lpstr>Welcome  Introductions - Who is online today Agenda   </vt:lpstr>
      <vt:lpstr>Understanding the CPF Bylaws – as they relate to nominating process </vt:lpstr>
      <vt:lpstr>PowerPoint Presentation</vt:lpstr>
      <vt:lpstr>Understanding the Roles on a Governance Board </vt:lpstr>
      <vt:lpstr>“Call for Interest” – Publicly distributed, Posted – Increases our Visibility </vt:lpstr>
      <vt:lpstr>Applications Requirements</vt:lpstr>
      <vt:lpstr>Candidate Selection Process </vt:lpstr>
      <vt:lpstr>Wrap-up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Thibault</dc:creator>
  <cp:lastModifiedBy>Nicole Thibault</cp:lastModifiedBy>
  <cp:revision>11</cp:revision>
  <dcterms:created xsi:type="dcterms:W3CDTF">2021-07-08T13:24:12Z</dcterms:created>
  <dcterms:modified xsi:type="dcterms:W3CDTF">2021-07-09T11:39:44Z</dcterms:modified>
</cp:coreProperties>
</file>